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2" r:id="rId2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130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3B8F1B6-7402-48CD-A965-DEA7F455DC42}" type="datetimeFigureOut">
              <a:rPr lang="id-ID" smtClean="0"/>
              <a:pPr/>
              <a:t>19/12/2020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EDDC80D-763B-4570-84A6-7871147B2D9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200400"/>
            <a:ext cx="8136904" cy="3396952"/>
          </a:xfrm>
        </p:spPr>
        <p:txBody>
          <a:bodyPr>
            <a:normAutofit/>
          </a:bodyPr>
          <a:lstStyle/>
          <a:p>
            <a:r>
              <a:rPr lang="id-ID" dirty="0" smtClean="0"/>
              <a:t>Oleh:</a:t>
            </a:r>
          </a:p>
          <a:p>
            <a:r>
              <a:rPr lang="id-ID" dirty="0" smtClean="0"/>
              <a:t>Ahmad Khairul Umam, S.Si., M.Si.</a:t>
            </a:r>
          </a:p>
          <a:p>
            <a:endParaRPr lang="id-ID" dirty="0" smtClean="0"/>
          </a:p>
          <a:p>
            <a:endParaRPr lang="id-ID" dirty="0" smtClean="0"/>
          </a:p>
          <a:p>
            <a:r>
              <a:rPr lang="id-ID" dirty="0" smtClean="0"/>
              <a:t>PROGRAM STUDI MATEMATIKA</a:t>
            </a:r>
          </a:p>
          <a:p>
            <a:r>
              <a:rPr lang="id-ID" dirty="0" smtClean="0"/>
              <a:t>FAKULTAS MATEMATIKA DAN ILMU PENGETAHUAN ALAM</a:t>
            </a:r>
            <a:endParaRPr lang="id-ID" dirty="0" smtClean="0"/>
          </a:p>
          <a:p>
            <a:r>
              <a:rPr lang="id-ID" dirty="0" smtClean="0"/>
              <a:t>UNIVERSITAS BILLFATH LAMONGAN</a:t>
            </a:r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PERSAMAAN DIFFERENSIAL BIASA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316666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 smtClean="0"/>
              <a:t>Persamaan Differensial Biasa/PDB</a:t>
            </a:r>
            <a:br>
              <a:rPr lang="id-ID" sz="3200" dirty="0" smtClean="0"/>
            </a:br>
            <a:r>
              <a:rPr lang="id-ID" sz="3200" i="1" dirty="0" smtClean="0"/>
              <a:t>(Ordinary Differential Equations/ODE)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43050"/>
            <a:ext cx="7772400" cy="4376750"/>
          </a:xfrm>
        </p:spPr>
        <p:txBody>
          <a:bodyPr/>
          <a:lstStyle/>
          <a:p>
            <a:r>
              <a:rPr lang="id-ID" dirty="0" smtClean="0"/>
              <a:t>Persamaan Differensial adalah persamaan yang mengandung beberapa turunan dari suatu fungsi.</a:t>
            </a:r>
          </a:p>
          <a:p>
            <a:r>
              <a:rPr lang="id-ID" dirty="0" smtClean="0"/>
              <a:t>Persamaan Diferensial Biasa adalah persamaan differensial yang mempunyai fungsi satu variabel bebas.</a:t>
            </a:r>
          </a:p>
          <a:p>
            <a:pPr>
              <a:buNone/>
            </a:pPr>
            <a:r>
              <a:rPr lang="id-ID" dirty="0" smtClean="0"/>
              <a:t>   Contoh:</a:t>
            </a:r>
          </a:p>
          <a:p>
            <a:pPr>
              <a:buNone/>
            </a:pPr>
            <a:endParaRPr lang="id-ID" dirty="0" smtClean="0"/>
          </a:p>
          <a:p>
            <a:endParaRPr lang="id-ID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4000504"/>
            <a:ext cx="1826426" cy="842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57232"/>
            <a:ext cx="7772400" cy="5162568"/>
          </a:xfrm>
        </p:spPr>
        <p:txBody>
          <a:bodyPr/>
          <a:lstStyle/>
          <a:p>
            <a:r>
              <a:rPr lang="id-ID" dirty="0" smtClean="0"/>
              <a:t>Persamaan Differensial Parsial adalah persamaan differensial yang mempunyai fungsi dengan jumlah variabel bebas lebih dari satu.</a:t>
            </a:r>
          </a:p>
          <a:p>
            <a:pPr>
              <a:buNone/>
            </a:pPr>
            <a:r>
              <a:rPr lang="id-ID" dirty="0" smtClean="0"/>
              <a:t>    Contoh</a:t>
            </a:r>
          </a:p>
          <a:p>
            <a:pPr>
              <a:buNone/>
            </a:pPr>
            <a:endParaRPr lang="id-ID" dirty="0" smtClean="0"/>
          </a:p>
          <a:p>
            <a:endParaRPr lang="id-ID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571744"/>
            <a:ext cx="1302804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143108" y="3500438"/>
            <a:ext cx="500066" cy="78581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1285852" y="2428868"/>
            <a:ext cx="571504" cy="78581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39784"/>
          </a:xfrm>
        </p:spPr>
        <p:txBody>
          <a:bodyPr/>
          <a:lstStyle/>
          <a:p>
            <a:r>
              <a:rPr lang="id-ID" dirty="0" smtClean="0"/>
              <a:t>Orde/Tingkat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Orde suatu persamaan differensial adalah tingkat turunan tertinggi persamaan differensial tersebut.</a:t>
            </a:r>
          </a:p>
          <a:p>
            <a:pPr>
              <a:spcBef>
                <a:spcPts val="0"/>
              </a:spcBef>
            </a:pPr>
            <a:endParaRPr lang="id-ID" dirty="0" smtClean="0"/>
          </a:p>
          <a:p>
            <a:pPr lvl="7">
              <a:spcBef>
                <a:spcPts val="0"/>
              </a:spcBef>
              <a:buNone/>
            </a:pPr>
            <a:r>
              <a:rPr lang="id-ID" sz="2600" dirty="0" smtClean="0"/>
              <a:t>		     Orde 2</a:t>
            </a:r>
          </a:p>
          <a:p>
            <a:pPr lvl="7">
              <a:spcBef>
                <a:spcPts val="600"/>
              </a:spcBef>
              <a:buNone/>
            </a:pPr>
            <a:endParaRPr lang="id-ID" sz="2600" dirty="0" smtClean="0"/>
          </a:p>
          <a:p>
            <a:pPr lvl="7">
              <a:spcBef>
                <a:spcPts val="1200"/>
              </a:spcBef>
              <a:buNone/>
            </a:pPr>
            <a:r>
              <a:rPr lang="id-ID" sz="2600" dirty="0" smtClean="0"/>
              <a:t>		     Orde 3</a:t>
            </a:r>
          </a:p>
          <a:p>
            <a:pPr lvl="7">
              <a:spcBef>
                <a:spcPts val="0"/>
              </a:spcBef>
              <a:buNone/>
            </a:pPr>
            <a:endParaRPr lang="id-ID" sz="26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89" y="2500306"/>
            <a:ext cx="1455079" cy="642942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>
          <a:xfrm>
            <a:off x="3071802" y="2714620"/>
            <a:ext cx="785818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3564833"/>
            <a:ext cx="1214446" cy="649985"/>
          </a:xfrm>
          <a:prstGeom prst="rect">
            <a:avLst/>
          </a:prstGeom>
          <a:noFill/>
        </p:spPr>
      </p:pic>
      <p:sp>
        <p:nvSpPr>
          <p:cNvPr id="10" name="Right Arrow 9"/>
          <p:cNvSpPr/>
          <p:nvPr/>
        </p:nvSpPr>
        <p:spPr>
          <a:xfrm>
            <a:off x="3071802" y="3714752"/>
            <a:ext cx="785818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42976" y="2357430"/>
            <a:ext cx="928694" cy="1000132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Derajat/</a:t>
            </a:r>
            <a:r>
              <a:rPr lang="id-ID" i="1" dirty="0" smtClean="0"/>
              <a:t>Degree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Derajat suatu persamaan differensial (PD) adalah pangkat dari turunan yang tertinggi di dalam PD tsb.</a:t>
            </a:r>
          </a:p>
          <a:p>
            <a:pPr>
              <a:spcBef>
                <a:spcPts val="0"/>
              </a:spcBef>
            </a:pPr>
            <a:endParaRPr lang="id-ID" dirty="0" smtClean="0"/>
          </a:p>
          <a:p>
            <a:pPr lvl="8">
              <a:spcBef>
                <a:spcPts val="0"/>
              </a:spcBef>
            </a:pPr>
            <a:r>
              <a:rPr lang="id-ID" dirty="0" smtClean="0"/>
              <a:t>   				</a:t>
            </a:r>
            <a:r>
              <a:rPr lang="id-ID" sz="2600" dirty="0" smtClean="0"/>
              <a:t>Derajat  2</a:t>
            </a:r>
          </a:p>
          <a:p>
            <a:endParaRPr lang="id-ID" dirty="0" smtClean="0"/>
          </a:p>
          <a:p>
            <a:r>
              <a:rPr lang="id-ID" dirty="0" smtClean="0"/>
              <a:t>Penyelesaian Persamaan Diferensial artinya mencari suatu fungsi </a:t>
            </a:r>
            <a:r>
              <a:rPr lang="id-ID" i="1" dirty="0" smtClean="0"/>
              <a:t>y=f(x)</a:t>
            </a:r>
            <a:r>
              <a:rPr lang="id-ID" dirty="0" smtClean="0"/>
              <a:t> yang memenuhi PD tersebut.</a:t>
            </a:r>
            <a:endParaRPr lang="id-ID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2500306"/>
            <a:ext cx="3809509" cy="785818"/>
          </a:xfrm>
          <a:prstGeom prst="rect">
            <a:avLst/>
          </a:prstGeom>
          <a:noFill/>
        </p:spPr>
      </p:pic>
      <p:sp>
        <p:nvSpPr>
          <p:cNvPr id="6" name="Right Arrow 5"/>
          <p:cNvSpPr/>
          <p:nvPr/>
        </p:nvSpPr>
        <p:spPr>
          <a:xfrm>
            <a:off x="5357818" y="2786058"/>
            <a:ext cx="785818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85794"/>
            <a:ext cx="7772400" cy="5234006"/>
          </a:xfrm>
        </p:spPr>
        <p:txBody>
          <a:bodyPr/>
          <a:lstStyle/>
          <a:p>
            <a:r>
              <a:rPr lang="id-ID" dirty="0" smtClean="0"/>
              <a:t>PDB orde satu dapat dinyatakan dalam bentuk : 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    atau dalam bentuk: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    yang dapat diselesaikan dengan cara : </a:t>
            </a:r>
          </a:p>
          <a:p>
            <a:pPr marL="514350" indent="-514350">
              <a:buNone/>
            </a:pPr>
            <a:r>
              <a:rPr lang="id-ID" dirty="0" smtClean="0"/>
              <a:t>    1. Integrasi langsung</a:t>
            </a:r>
          </a:p>
          <a:p>
            <a:pPr marL="514350" indent="-514350">
              <a:buNone/>
            </a:pPr>
            <a:r>
              <a:rPr lang="id-ID" dirty="0" smtClean="0"/>
              <a:t>    2. Pemisahan variabel</a:t>
            </a:r>
            <a:endParaRPr lang="id-ID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357298"/>
            <a:ext cx="1500198" cy="683634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2973217"/>
            <a:ext cx="3286148" cy="3843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14356"/>
            <a:ext cx="7772400" cy="5305444"/>
          </a:xfrm>
        </p:spPr>
        <p:txBody>
          <a:bodyPr/>
          <a:lstStyle/>
          <a:p>
            <a:pPr>
              <a:buNone/>
            </a:pPr>
            <a:r>
              <a:rPr lang="id-ID" sz="2800" b="1" dirty="0" smtClean="0">
                <a:solidFill>
                  <a:schemeClr val="tx2"/>
                </a:solidFill>
              </a:rPr>
              <a:t>Integrasi Langsung</a:t>
            </a:r>
          </a:p>
          <a:p>
            <a:pPr>
              <a:buNone/>
            </a:pPr>
            <a:r>
              <a:rPr lang="id-ID" dirty="0" smtClean="0"/>
              <a:t>Contoh</a:t>
            </a:r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1. </a:t>
            </a:r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2.</a:t>
            </a:r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3.Tentukan solusi PD dengan masalah nilai awal berikut:</a:t>
            </a:r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   a. 	          ;		  .</a:t>
            </a:r>
          </a:p>
          <a:p>
            <a:pPr>
              <a:buNone/>
            </a:pPr>
            <a:r>
              <a:rPr lang="id-ID" dirty="0" smtClean="0"/>
              <a:t>   b.	          ;		  .</a:t>
            </a:r>
            <a:endParaRPr lang="id-ID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1643050"/>
            <a:ext cx="1889138" cy="571504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3478" y="2214554"/>
            <a:ext cx="1524010" cy="571504"/>
          </a:xfrm>
          <a:prstGeom prst="rect">
            <a:avLst/>
          </a:prstGeom>
          <a:noFill/>
        </p:spPr>
      </p:pic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16041" y="3286124"/>
            <a:ext cx="984257" cy="571504"/>
          </a:xfrm>
          <a:prstGeom prst="rect">
            <a:avLst/>
          </a:prstGeom>
          <a:noFill/>
        </p:spPr>
      </p:pic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429000"/>
            <a:ext cx="928694" cy="331676"/>
          </a:xfrm>
          <a:prstGeom prst="rect">
            <a:avLst/>
          </a:prstGeom>
          <a:noFill/>
        </p:spPr>
      </p:pic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4000504"/>
            <a:ext cx="928694" cy="331676"/>
          </a:xfrm>
          <a:prstGeom prst="rect">
            <a:avLst/>
          </a:prstGeom>
          <a:noFill/>
        </p:spPr>
      </p:pic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857628"/>
            <a:ext cx="928694" cy="5392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42918"/>
            <a:ext cx="7772400" cy="5376882"/>
          </a:xfrm>
        </p:spPr>
        <p:txBody>
          <a:bodyPr/>
          <a:lstStyle/>
          <a:p>
            <a:pPr>
              <a:spcAft>
                <a:spcPts val="600"/>
              </a:spcAft>
              <a:buNone/>
            </a:pPr>
            <a:r>
              <a:rPr lang="id-ID" sz="2800" b="1" dirty="0" smtClean="0">
                <a:solidFill>
                  <a:schemeClr val="tx2"/>
                </a:solidFill>
              </a:rPr>
              <a:t>Pemisahan variabel</a:t>
            </a:r>
          </a:p>
          <a:p>
            <a:pPr>
              <a:buNone/>
            </a:pPr>
            <a:r>
              <a:rPr lang="id-ID" dirty="0" smtClean="0"/>
              <a:t>Contoh:</a:t>
            </a:r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1.</a:t>
            </a:r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2.</a:t>
            </a:r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3.</a:t>
            </a:r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4.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672011"/>
            <a:ext cx="2000264" cy="562574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258244"/>
            <a:ext cx="1500198" cy="556775"/>
          </a:xfrm>
          <a:prstGeom prst="rect">
            <a:avLst/>
          </a:prstGeom>
          <a:noFill/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792815"/>
            <a:ext cx="1071570" cy="593708"/>
          </a:xfrm>
          <a:prstGeom prst="rect">
            <a:avLst/>
          </a:prstGeom>
          <a:noFill/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457961"/>
            <a:ext cx="1214447" cy="328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043890" cy="868346"/>
          </a:xfrm>
        </p:spPr>
        <p:txBody>
          <a:bodyPr/>
          <a:lstStyle/>
          <a:p>
            <a:r>
              <a:rPr lang="id-ID" dirty="0" smtClean="0"/>
              <a:t>PD Homogen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2910" y="1357298"/>
            <a:ext cx="8043890" cy="5000660"/>
          </a:xfrm>
        </p:spPr>
        <p:txBody>
          <a:bodyPr/>
          <a:lstStyle/>
          <a:p>
            <a:r>
              <a:rPr lang="id-ID" dirty="0" smtClean="0"/>
              <a:t>Suatu fungsi dikatakan homogen derajat </a:t>
            </a:r>
            <a:r>
              <a:rPr lang="id-ID" i="1" dirty="0" smtClean="0"/>
              <a:t>n</a:t>
            </a:r>
            <a:r>
              <a:rPr lang="id-ID" dirty="0" smtClean="0"/>
              <a:t> bila ada suatu konstanta </a:t>
            </a:r>
            <a:r>
              <a:rPr lang="id-ID" i="1" dirty="0" smtClean="0"/>
              <a:t>n</a:t>
            </a:r>
            <a:r>
              <a:rPr lang="id-ID" dirty="0" smtClean="0"/>
              <a:t> sehingga untuk setiap parameter </a:t>
            </a:r>
            <a:r>
              <a:rPr lang="el-GR" dirty="0" smtClean="0"/>
              <a:t>λ </a:t>
            </a:r>
            <a:r>
              <a:rPr lang="id-ID" dirty="0" smtClean="0"/>
              <a:t>berlaku:</a:t>
            </a:r>
          </a:p>
          <a:p>
            <a:pPr>
              <a:buClr>
                <a:schemeClr val="tx1"/>
              </a:buClr>
              <a:buNone/>
            </a:pPr>
            <a:endParaRPr lang="id-ID" dirty="0" smtClean="0"/>
          </a:p>
          <a:p>
            <a:pPr>
              <a:buClr>
                <a:schemeClr val="tx1"/>
              </a:buClr>
              <a:buNone/>
            </a:pPr>
            <a:r>
              <a:rPr lang="id-ID" dirty="0" smtClean="0"/>
              <a:t>    Misal:</a:t>
            </a:r>
          </a:p>
          <a:p>
            <a:pPr>
              <a:buClr>
                <a:schemeClr val="tx1"/>
              </a:buClr>
              <a:buNone/>
            </a:pPr>
            <a:r>
              <a:rPr lang="id-ID" dirty="0" smtClean="0"/>
              <a:t>						Homogen derajat 2</a:t>
            </a:r>
          </a:p>
          <a:p>
            <a:pPr>
              <a:buClr>
                <a:schemeClr val="tx1"/>
              </a:buClr>
              <a:buNone/>
            </a:pPr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59" y="2428868"/>
            <a:ext cx="2857520" cy="423337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79" y="3280833"/>
            <a:ext cx="2378885" cy="428628"/>
          </a:xfrm>
          <a:prstGeom prst="rect">
            <a:avLst/>
          </a:prstGeom>
          <a:noFill/>
        </p:spPr>
      </p:pic>
      <p:sp>
        <p:nvSpPr>
          <p:cNvPr id="6" name="Right Arrow 5"/>
          <p:cNvSpPr/>
          <p:nvPr/>
        </p:nvSpPr>
        <p:spPr>
          <a:xfrm>
            <a:off x="4500561" y="3352271"/>
            <a:ext cx="57150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3875382"/>
            <a:ext cx="3143271" cy="405583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1" y="4352403"/>
            <a:ext cx="1928826" cy="428628"/>
          </a:xfrm>
          <a:prstGeom prst="rect">
            <a:avLst/>
          </a:prstGeom>
          <a:noFill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1" y="4864375"/>
            <a:ext cx="1500198" cy="416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2910" y="857232"/>
            <a:ext cx="8043890" cy="5357850"/>
          </a:xfrm>
        </p:spPr>
        <p:txBody>
          <a:bodyPr/>
          <a:lstStyle/>
          <a:p>
            <a:r>
              <a:rPr lang="id-ID" dirty="0" smtClean="0"/>
              <a:t>PD orde satu:</a:t>
            </a:r>
          </a:p>
          <a:p>
            <a:endParaRPr lang="id-ID" dirty="0" smtClean="0"/>
          </a:p>
          <a:p>
            <a:pPr marL="273050" indent="-7938">
              <a:buNone/>
            </a:pPr>
            <a:r>
              <a:rPr lang="id-ID" dirty="0" smtClean="0"/>
              <a:t>dikatakan homogen bila </a:t>
            </a:r>
            <a:r>
              <a:rPr lang="id-ID" i="1" dirty="0" smtClean="0"/>
              <a:t>M</a:t>
            </a:r>
            <a:r>
              <a:rPr lang="id-ID" dirty="0" smtClean="0"/>
              <a:t> dan </a:t>
            </a:r>
            <a:r>
              <a:rPr lang="id-ID" i="1" dirty="0" smtClean="0"/>
              <a:t>N </a:t>
            </a:r>
            <a:r>
              <a:rPr lang="id-ID" dirty="0" smtClean="0"/>
              <a:t>keduanya homogen berderajat sama yaitu </a:t>
            </a:r>
            <a:r>
              <a:rPr lang="id-ID" i="1" dirty="0" smtClean="0"/>
              <a:t>n</a:t>
            </a:r>
            <a:r>
              <a:rPr lang="id-ID" dirty="0" smtClean="0"/>
              <a:t>.</a:t>
            </a:r>
          </a:p>
          <a:p>
            <a:r>
              <a:rPr lang="id-ID" dirty="0" smtClean="0"/>
              <a:t>Contoh</a:t>
            </a:r>
          </a:p>
          <a:p>
            <a:pPr marL="360363" indent="-360363">
              <a:buClrTx/>
              <a:buAutoNum type="arabicPeriod"/>
            </a:pPr>
            <a:r>
              <a:rPr lang="id-ID" dirty="0" smtClean="0"/>
              <a:t>Carilah penyelesaian umum PD berikut:</a:t>
            </a:r>
          </a:p>
          <a:p>
            <a:pPr marL="514350" indent="-514350">
              <a:buNone/>
            </a:pPr>
            <a:r>
              <a:rPr lang="id-ID" dirty="0" smtClean="0"/>
              <a:t>     a. </a:t>
            </a:r>
          </a:p>
          <a:p>
            <a:pPr marL="514350" indent="-514350">
              <a:buNone/>
            </a:pPr>
            <a:r>
              <a:rPr lang="id-ID" dirty="0" smtClean="0"/>
              <a:t>     b.</a:t>
            </a:r>
          </a:p>
          <a:p>
            <a:pPr marL="514350" indent="-514350">
              <a:buNone/>
            </a:pPr>
            <a:r>
              <a:rPr lang="id-ID" dirty="0" smtClean="0"/>
              <a:t>     c. </a:t>
            </a:r>
          </a:p>
          <a:p>
            <a:pPr marL="514350" indent="-514350">
              <a:buNone/>
            </a:pPr>
            <a:r>
              <a:rPr lang="id-ID" dirty="0" smtClean="0"/>
              <a:t>     d.  </a:t>
            </a:r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6588" y="3778133"/>
            <a:ext cx="2428892" cy="365247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6588" y="4214818"/>
            <a:ext cx="2911099" cy="35719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1034" y="1330143"/>
            <a:ext cx="3286148" cy="384345"/>
          </a:xfrm>
          <a:prstGeom prst="rect">
            <a:avLst/>
          </a:prstGeom>
          <a:noFill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4643446"/>
            <a:ext cx="3375446" cy="35719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5072074"/>
            <a:ext cx="2357453" cy="359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2910" y="928670"/>
            <a:ext cx="8043890" cy="5091130"/>
          </a:xfrm>
        </p:spPr>
        <p:txBody>
          <a:bodyPr/>
          <a:lstStyle/>
          <a:p>
            <a:r>
              <a:rPr lang="id-ID" sz="3200" dirty="0" smtClean="0">
                <a:solidFill>
                  <a:schemeClr val="tx2"/>
                </a:solidFill>
                <a:latin typeface="+mj-lt"/>
              </a:rPr>
              <a:t>PD bentuk</a:t>
            </a:r>
          </a:p>
          <a:p>
            <a:pPr>
              <a:spcAft>
                <a:spcPts val="600"/>
              </a:spcAft>
              <a:buNone/>
            </a:pPr>
            <a:r>
              <a:rPr lang="id-ID" sz="3200" dirty="0" smtClean="0">
                <a:solidFill>
                  <a:schemeClr val="tx2"/>
                </a:solidFill>
                <a:latin typeface="+mj-lt"/>
              </a:rPr>
              <a:t>   (PD tidak homogen)</a:t>
            </a:r>
          </a:p>
          <a:p>
            <a:pPr>
              <a:buNone/>
            </a:pPr>
            <a:r>
              <a:rPr lang="id-ID" dirty="0" smtClean="0"/>
              <a:t> Contoh</a:t>
            </a:r>
          </a:p>
          <a:p>
            <a:pPr marL="417513" indent="-417513">
              <a:buClrTx/>
              <a:buAutoNum type="arabicPeriod"/>
            </a:pPr>
            <a:r>
              <a:rPr lang="id-ID" dirty="0" smtClean="0"/>
              <a:t>Carilah penyelesaian umum PD berikut:</a:t>
            </a:r>
          </a:p>
          <a:p>
            <a:pPr marL="514350" indent="-514350">
              <a:buNone/>
            </a:pPr>
            <a:r>
              <a:rPr lang="id-ID" dirty="0" smtClean="0"/>
              <a:t>      a. </a:t>
            </a:r>
          </a:p>
          <a:p>
            <a:pPr marL="514350" indent="-514350">
              <a:buNone/>
            </a:pPr>
            <a:r>
              <a:rPr lang="id-ID" dirty="0" smtClean="0"/>
              <a:t>      b.</a:t>
            </a:r>
          </a:p>
          <a:p>
            <a:pPr marL="514350" indent="-514350">
              <a:buNone/>
            </a:pPr>
            <a:r>
              <a:rPr lang="id-ID" dirty="0" smtClean="0"/>
              <a:t>      c.</a:t>
            </a:r>
          </a:p>
          <a:p>
            <a:pPr marL="514350" indent="-514350">
              <a:buNone/>
            </a:pPr>
            <a:r>
              <a:rPr lang="id-ID" dirty="0" smtClean="0"/>
              <a:t>      d. </a:t>
            </a:r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071546"/>
            <a:ext cx="5422145" cy="428628"/>
          </a:xfrm>
          <a:prstGeom prst="rect">
            <a:avLst/>
          </a:prstGeom>
          <a:noFill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7309" y="3214686"/>
            <a:ext cx="4114829" cy="370705"/>
          </a:xfrm>
          <a:prstGeom prst="rect">
            <a:avLst/>
          </a:prstGeom>
          <a:noFill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7309" y="3714752"/>
            <a:ext cx="3821933" cy="357190"/>
          </a:xfrm>
          <a:prstGeom prst="rect">
            <a:avLst/>
          </a:prstGeom>
          <a:noFill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7309" y="4143380"/>
            <a:ext cx="4268421" cy="35719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9450" y="4643446"/>
            <a:ext cx="4554173" cy="357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972452" cy="928694"/>
          </a:xfrm>
        </p:spPr>
        <p:txBody>
          <a:bodyPr/>
          <a:lstStyle/>
          <a:p>
            <a:r>
              <a:rPr lang="id-ID" dirty="0" smtClean="0"/>
              <a:t>Persamaan Differensial </a:t>
            </a:r>
            <a:r>
              <a:rPr lang="id-ID" dirty="0" smtClean="0"/>
              <a:t>Eksak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4348" y="1447800"/>
            <a:ext cx="7972452" cy="4572000"/>
          </a:xfrm>
        </p:spPr>
        <p:txBody>
          <a:bodyPr/>
          <a:lstStyle/>
          <a:p>
            <a:r>
              <a:rPr lang="id-ID" dirty="0" smtClean="0"/>
              <a:t>Misal diberikan persamaan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    PD eksak jika </a:t>
            </a:r>
          </a:p>
          <a:p>
            <a:pPr>
              <a:buNone/>
            </a:pPr>
            <a:endParaRPr lang="id-ID" dirty="0" smtClean="0"/>
          </a:p>
          <a:p>
            <a:pPr>
              <a:spcAft>
                <a:spcPts val="600"/>
              </a:spcAft>
              <a:buNone/>
            </a:pPr>
            <a:r>
              <a:rPr lang="id-ID" dirty="0" smtClean="0"/>
              <a:t>    Solusi Umum PD tersebut adalah </a:t>
            </a:r>
            <a:r>
              <a:rPr lang="id-ID" i="1" dirty="0" smtClean="0"/>
              <a:t>F(x,y) = C </a:t>
            </a:r>
            <a:r>
              <a:rPr lang="id-ID" dirty="0" smtClean="0"/>
              <a:t>dimana</a:t>
            </a:r>
          </a:p>
          <a:p>
            <a:pPr>
              <a:spcAft>
                <a:spcPts val="600"/>
              </a:spcAft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    dimana </a:t>
            </a:r>
            <a:r>
              <a:rPr lang="id-ID" i="1" dirty="0" smtClean="0"/>
              <a:t>g(y)</a:t>
            </a:r>
            <a:r>
              <a:rPr lang="id-ID" dirty="0" smtClean="0"/>
              <a:t> didapatkan dari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i="1" dirty="0" smtClean="0"/>
          </a:p>
          <a:p>
            <a:pPr>
              <a:buNone/>
            </a:pPr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2000240"/>
            <a:ext cx="3286148" cy="384345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669971"/>
            <a:ext cx="2428892" cy="759029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3827332"/>
            <a:ext cx="3571900" cy="673238"/>
          </a:xfrm>
          <a:prstGeom prst="rect">
            <a:avLst/>
          </a:prstGeom>
          <a:noFill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929198"/>
            <a:ext cx="5293739" cy="7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85786" y="785794"/>
            <a:ext cx="7901014" cy="5429288"/>
          </a:xfrm>
        </p:spPr>
        <p:txBody>
          <a:bodyPr/>
          <a:lstStyle/>
          <a:p>
            <a:r>
              <a:rPr lang="id-ID" dirty="0" smtClean="0"/>
              <a:t>Contoh</a:t>
            </a:r>
          </a:p>
          <a:p>
            <a:pPr marL="361950" indent="-361950">
              <a:buClrTx/>
              <a:buAutoNum type="arabicPeriod"/>
            </a:pPr>
            <a:r>
              <a:rPr lang="id-ID" dirty="0" smtClean="0"/>
              <a:t>Tentuan solusi umum persamaan differensial berikut</a:t>
            </a:r>
          </a:p>
          <a:p>
            <a:pPr marL="361950" indent="-361950">
              <a:buClrTx/>
              <a:buNone/>
            </a:pPr>
            <a:endParaRPr lang="id-ID" dirty="0" smtClean="0"/>
          </a:p>
          <a:p>
            <a:pPr marL="361950" indent="-361950">
              <a:buClrTx/>
              <a:buNone/>
            </a:pPr>
            <a:r>
              <a:rPr lang="id-ID" dirty="0" smtClean="0"/>
              <a:t>    Jawab</a:t>
            </a:r>
          </a:p>
          <a:p>
            <a:pPr marL="361950" indent="-361950">
              <a:spcAft>
                <a:spcPts val="600"/>
              </a:spcAft>
            </a:pPr>
            <a:r>
              <a:rPr lang="id-ID" dirty="0" smtClean="0"/>
              <a:t> 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endParaRPr lang="id-ID" dirty="0" smtClean="0"/>
          </a:p>
          <a:p>
            <a:pPr marL="2708910" lvl="8" indent="-514350">
              <a:buAutoNum type="arabicPeriod"/>
            </a:pPr>
            <a:r>
              <a:rPr lang="id-ID" dirty="0" smtClean="0"/>
              <a:t>                       </a:t>
            </a:r>
            <a:r>
              <a:rPr lang="id-ID" sz="2400" dirty="0" smtClean="0"/>
              <a:t>(PD Eksak)</a:t>
            </a:r>
          </a:p>
          <a:p>
            <a:pPr marL="514350" indent="-514350">
              <a:buAutoNum type="arabicPeriod"/>
            </a:pPr>
            <a:endParaRPr lang="id-ID" dirty="0" smtClean="0"/>
          </a:p>
          <a:p>
            <a:pPr marL="514350" indent="-514350">
              <a:buNone/>
            </a:pPr>
            <a:endParaRPr lang="id-ID" dirty="0" smtClean="0"/>
          </a:p>
          <a:p>
            <a:pPr marL="514350" indent="-514350">
              <a:buNone/>
            </a:pPr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3150" y="1857364"/>
            <a:ext cx="4714908" cy="35719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6631" y="2714620"/>
            <a:ext cx="2482469" cy="357190"/>
          </a:xfrm>
          <a:prstGeom prst="rect">
            <a:avLst/>
          </a:prstGeom>
          <a:noFill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0910" y="3214686"/>
            <a:ext cx="2589628" cy="357190"/>
          </a:xfrm>
          <a:prstGeom prst="rect">
            <a:avLst/>
          </a:prstGeom>
          <a:noFill/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6630" y="3714752"/>
            <a:ext cx="3196850" cy="71438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1443" y="4500570"/>
            <a:ext cx="5293739" cy="714380"/>
          </a:xfrm>
          <a:prstGeom prst="rect">
            <a:avLst/>
          </a:prstGeom>
          <a:noFill/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43789" y="5357826"/>
            <a:ext cx="5971483" cy="7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2910" y="642918"/>
            <a:ext cx="8043890" cy="557216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spcAft>
                <a:spcPts val="600"/>
              </a:spcAft>
              <a:buNone/>
            </a:pPr>
            <a:endParaRPr lang="id-ID" dirty="0" smtClean="0"/>
          </a:p>
          <a:p>
            <a:pPr>
              <a:spcAft>
                <a:spcPts val="600"/>
              </a:spcAft>
              <a:buNone/>
            </a:pPr>
            <a:endParaRPr lang="id-ID" dirty="0" smtClean="0"/>
          </a:p>
          <a:p>
            <a:pPr>
              <a:spcAft>
                <a:spcPts val="600"/>
              </a:spcAft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 						</a:t>
            </a:r>
          </a:p>
          <a:p>
            <a:endParaRPr lang="id-ID" dirty="0" smtClean="0"/>
          </a:p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14348" y="285728"/>
            <a:ext cx="7972452" cy="614366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60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60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60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		(Solusi</a:t>
            </a:r>
            <a:r>
              <a:rPr kumimoji="0" lang="id-ID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Umum)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id-ID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2943" y="390698"/>
            <a:ext cx="6036511" cy="857256"/>
          </a:xfrm>
          <a:prstGeom prst="rect">
            <a:avLst/>
          </a:prstGeom>
          <a:noFill/>
        </p:spPr>
      </p:pic>
      <p:pic>
        <p:nvPicPr>
          <p:cNvPr id="6" name="Picture 2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229870"/>
            <a:ext cx="4286280" cy="640275"/>
          </a:xfrm>
          <a:prstGeom prst="rect">
            <a:avLst/>
          </a:prstGeom>
          <a:noFill/>
        </p:spPr>
      </p:pic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890896"/>
            <a:ext cx="2232438" cy="642942"/>
          </a:xfrm>
          <a:prstGeom prst="rect">
            <a:avLst/>
          </a:prstGeom>
          <a:noFill/>
        </p:spPr>
      </p:pic>
      <p:pic>
        <p:nvPicPr>
          <p:cNvPr id="8" name="Picture 2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462400"/>
            <a:ext cx="1553777" cy="642942"/>
          </a:xfrm>
          <a:prstGeom prst="rect">
            <a:avLst/>
          </a:prstGeom>
          <a:noFill/>
        </p:spPr>
      </p:pic>
      <p:pic>
        <p:nvPicPr>
          <p:cNvPr id="9" name="Picture 2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3083911"/>
            <a:ext cx="2214578" cy="664373"/>
          </a:xfrm>
          <a:prstGeom prst="rect">
            <a:avLst/>
          </a:prstGeom>
          <a:noFill/>
        </p:spPr>
      </p:pic>
      <p:pic>
        <p:nvPicPr>
          <p:cNvPr id="10" name="Picture 2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3748284"/>
            <a:ext cx="1428760" cy="396878"/>
          </a:xfrm>
          <a:prstGeom prst="rect">
            <a:avLst/>
          </a:prstGeom>
          <a:noFill/>
        </p:spPr>
      </p:pic>
      <p:pic>
        <p:nvPicPr>
          <p:cNvPr id="11" name="Picture 3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6420" y="4105474"/>
            <a:ext cx="3095646" cy="714380"/>
          </a:xfrm>
          <a:prstGeom prst="rect">
            <a:avLst/>
          </a:prstGeom>
          <a:noFill/>
        </p:spPr>
      </p:pic>
      <p:pic>
        <p:nvPicPr>
          <p:cNvPr id="12" name="Picture 3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9994" y="4819854"/>
            <a:ext cx="4363510" cy="714380"/>
          </a:xfrm>
          <a:prstGeom prst="rect">
            <a:avLst/>
          </a:prstGeom>
          <a:noFill/>
        </p:spPr>
      </p:pic>
      <p:pic>
        <p:nvPicPr>
          <p:cNvPr id="13" name="Picture 35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5605672"/>
            <a:ext cx="3071834" cy="752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2910" y="714356"/>
            <a:ext cx="8043890" cy="5305444"/>
          </a:xfrm>
        </p:spPr>
        <p:txBody>
          <a:bodyPr/>
          <a:lstStyle/>
          <a:p>
            <a:r>
              <a:rPr lang="id-ID" dirty="0" smtClean="0"/>
              <a:t>Latihan Soal</a:t>
            </a:r>
          </a:p>
          <a:p>
            <a:pPr marL="360363" indent="-360363">
              <a:buClrTx/>
              <a:buNone/>
            </a:pPr>
            <a:r>
              <a:rPr lang="id-ID" dirty="0" smtClean="0"/>
              <a:t>1. Tentukan apakah persamaan differensial berikut eksak atau bukan:</a:t>
            </a:r>
          </a:p>
          <a:p>
            <a:pPr marL="360363" indent="-360363">
              <a:buClrTx/>
              <a:buNone/>
            </a:pPr>
            <a:r>
              <a:rPr lang="id-ID" dirty="0" smtClean="0"/>
              <a:t>     a.</a:t>
            </a:r>
          </a:p>
          <a:p>
            <a:pPr marL="360363" indent="-360363">
              <a:spcAft>
                <a:spcPts val="600"/>
              </a:spcAft>
              <a:buClrTx/>
              <a:buNone/>
            </a:pPr>
            <a:r>
              <a:rPr lang="id-ID" dirty="0" smtClean="0"/>
              <a:t>     b.</a:t>
            </a:r>
          </a:p>
          <a:p>
            <a:pPr marL="360363" indent="-360363">
              <a:buClrTx/>
              <a:buNone/>
            </a:pPr>
            <a:r>
              <a:rPr lang="id-ID" dirty="0" smtClean="0"/>
              <a:t>2. Carilah penyelesaian umum dari persamaan differensial berikut:</a:t>
            </a:r>
          </a:p>
          <a:p>
            <a:pPr marL="514350" indent="-514350">
              <a:buNone/>
            </a:pPr>
            <a:r>
              <a:rPr lang="id-ID" dirty="0" smtClean="0"/>
              <a:t>     a. </a:t>
            </a:r>
          </a:p>
          <a:p>
            <a:pPr>
              <a:buNone/>
            </a:pPr>
            <a:r>
              <a:rPr lang="id-ID" dirty="0" smtClean="0"/>
              <a:t>     b.</a:t>
            </a:r>
          </a:p>
          <a:p>
            <a:endParaRPr lang="id-ID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1" y="4071942"/>
            <a:ext cx="4214842" cy="3571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1" y="2143116"/>
            <a:ext cx="3053975" cy="35719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1" y="4500570"/>
            <a:ext cx="2643206" cy="357190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2653791"/>
            <a:ext cx="3500463" cy="346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043890" cy="857256"/>
          </a:xfrm>
        </p:spPr>
        <p:txBody>
          <a:bodyPr/>
          <a:lstStyle/>
          <a:p>
            <a:r>
              <a:rPr lang="id-ID" dirty="0" smtClean="0"/>
              <a:t>Persamaan Differensial </a:t>
            </a:r>
            <a:r>
              <a:rPr lang="id-ID" dirty="0" smtClean="0"/>
              <a:t>Linear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4348" y="1447800"/>
            <a:ext cx="7972452" cy="4981596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Bentuk Umum:</a:t>
            </a:r>
          </a:p>
          <a:p>
            <a:pPr>
              <a:buNone/>
            </a:pPr>
            <a:endParaRPr lang="id-ID" dirty="0" smtClean="0"/>
          </a:p>
          <a:p>
            <a:r>
              <a:rPr lang="id-ID" dirty="0" smtClean="0"/>
              <a:t>Penyelesaian:</a:t>
            </a:r>
          </a:p>
          <a:p>
            <a:pPr>
              <a:spcAft>
                <a:spcPts val="600"/>
              </a:spcAft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    Latihan soal: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id-ID" dirty="0" smtClean="0"/>
              <a:t>Carilah penyelesaian umum dari persamaan differensial berikut:</a:t>
            </a:r>
          </a:p>
          <a:p>
            <a:pPr marL="514350" indent="-514350">
              <a:spcAft>
                <a:spcPts val="1800"/>
              </a:spcAft>
              <a:buClrTx/>
              <a:buNone/>
            </a:pPr>
            <a:r>
              <a:rPr lang="id-ID" dirty="0" smtClean="0"/>
              <a:t>       a. </a:t>
            </a:r>
          </a:p>
          <a:p>
            <a:pPr marL="514350" indent="-514350">
              <a:spcAft>
                <a:spcPts val="1200"/>
              </a:spcAft>
              <a:buClrTx/>
              <a:buNone/>
            </a:pPr>
            <a:r>
              <a:rPr lang="id-ID" dirty="0" smtClean="0"/>
              <a:t>       b. </a:t>
            </a:r>
          </a:p>
          <a:p>
            <a:pPr marL="514350" indent="-514350">
              <a:buClrTx/>
              <a:buNone/>
            </a:pPr>
            <a:r>
              <a:rPr lang="id-ID" dirty="0" smtClean="0"/>
              <a:t>       c.</a:t>
            </a:r>
          </a:p>
          <a:p>
            <a:pPr marL="514350" indent="-514350">
              <a:buAutoNum type="arabicPeriod"/>
            </a:pPr>
            <a:endParaRPr lang="id-ID" dirty="0" smtClean="0"/>
          </a:p>
          <a:p>
            <a:endParaRPr lang="id-ID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15458" y="1799201"/>
            <a:ext cx="2170921" cy="6406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2643182"/>
            <a:ext cx="4572032" cy="700395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452947"/>
            <a:ext cx="1857388" cy="642942"/>
          </a:xfrm>
          <a:prstGeom prst="rect">
            <a:avLst/>
          </a:prstGeom>
          <a:noFill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167327"/>
            <a:ext cx="1446619" cy="642942"/>
          </a:xfrm>
          <a:prstGeom prst="rect">
            <a:avLst/>
          </a:prstGeom>
          <a:noFill/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1" y="5890101"/>
            <a:ext cx="3429025" cy="396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043890" cy="857256"/>
          </a:xfrm>
        </p:spPr>
        <p:txBody>
          <a:bodyPr/>
          <a:lstStyle/>
          <a:p>
            <a:r>
              <a:rPr lang="id-ID" dirty="0" smtClean="0"/>
              <a:t>Persamaan Differensial </a:t>
            </a:r>
            <a:r>
              <a:rPr lang="id-ID" dirty="0" smtClean="0"/>
              <a:t>Bernoulli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4348" y="1447800"/>
            <a:ext cx="7972452" cy="4910158"/>
          </a:xfrm>
        </p:spPr>
        <p:txBody>
          <a:bodyPr/>
          <a:lstStyle/>
          <a:p>
            <a:r>
              <a:rPr lang="id-ID" dirty="0" smtClean="0"/>
              <a:t>Bentuk Umum:</a:t>
            </a:r>
          </a:p>
          <a:p>
            <a:endParaRPr lang="id-ID" dirty="0" smtClean="0"/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    Bila n=0, maka PD Bernoulli menjadi PD Linear.</a:t>
            </a:r>
          </a:p>
          <a:p>
            <a:r>
              <a:rPr lang="id-ID" dirty="0" smtClean="0"/>
              <a:t>Cara penyelesaian:</a:t>
            </a:r>
          </a:p>
          <a:p>
            <a:pPr>
              <a:buNone/>
            </a:pPr>
            <a:r>
              <a:rPr lang="id-ID" dirty="0" smtClean="0"/>
              <a:t>    Substitusi: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    Sehingga PD menjadi PD Linear. Selanjutnya selesaikan PD dengan cara PD Linear.</a:t>
            </a:r>
          </a:p>
          <a:p>
            <a:endParaRPr lang="id-ID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2000240"/>
            <a:ext cx="3034128" cy="785818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192259"/>
            <a:ext cx="1285884" cy="879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2910" y="714356"/>
            <a:ext cx="8043890" cy="5572164"/>
          </a:xfrm>
        </p:spPr>
        <p:txBody>
          <a:bodyPr/>
          <a:lstStyle/>
          <a:p>
            <a:r>
              <a:rPr lang="id-ID" dirty="0" smtClean="0"/>
              <a:t>Contoh</a:t>
            </a:r>
          </a:p>
          <a:p>
            <a:pPr marL="360363" indent="-360363">
              <a:spcAft>
                <a:spcPts val="1200"/>
              </a:spcAft>
              <a:buClrTx/>
              <a:buAutoNum type="arabicPeriod"/>
            </a:pPr>
            <a:r>
              <a:rPr lang="id-ID" dirty="0" smtClean="0"/>
              <a:t>Carilah penyelesaian umum dari PD berikut:</a:t>
            </a:r>
          </a:p>
          <a:p>
            <a:pPr marL="360363" indent="-360363">
              <a:spcAft>
                <a:spcPts val="1800"/>
              </a:spcAft>
              <a:buClrTx/>
              <a:buNone/>
            </a:pPr>
            <a:r>
              <a:rPr lang="id-ID" dirty="0" smtClean="0"/>
              <a:t>      a.</a:t>
            </a:r>
          </a:p>
          <a:p>
            <a:pPr marL="360363" indent="-360363">
              <a:spcAft>
                <a:spcPts val="1800"/>
              </a:spcAft>
              <a:buClrTx/>
              <a:buNone/>
            </a:pPr>
            <a:r>
              <a:rPr lang="id-ID" dirty="0" smtClean="0"/>
              <a:t>      b.</a:t>
            </a:r>
          </a:p>
          <a:p>
            <a:pPr marL="360363" indent="-360363">
              <a:buClrTx/>
              <a:buNone/>
            </a:pPr>
            <a:r>
              <a:rPr lang="id-ID" dirty="0" smtClean="0"/>
              <a:t>      c.</a:t>
            </a:r>
          </a:p>
          <a:p>
            <a:pPr marL="514350" indent="-514350">
              <a:buAutoNum type="arabicPeriod"/>
            </a:pPr>
            <a:endParaRPr lang="id-ID" dirty="0" smtClean="0"/>
          </a:p>
          <a:p>
            <a:endParaRPr lang="id-ID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78793" cy="642942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485354"/>
            <a:ext cx="1571636" cy="657894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3323865"/>
            <a:ext cx="2071703" cy="390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8219256" cy="53991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d-ID" sz="4800" dirty="0" smtClean="0"/>
          </a:p>
          <a:p>
            <a:pPr marL="0" indent="0">
              <a:buNone/>
            </a:pPr>
            <a:endParaRPr lang="id-ID" sz="4800" dirty="0" smtClean="0"/>
          </a:p>
          <a:p>
            <a:pPr marL="0" indent="0" algn="ctr">
              <a:buNone/>
            </a:pPr>
            <a:r>
              <a:rPr lang="id-ID" sz="4800" dirty="0" smtClean="0"/>
              <a:t>Terima Kasih</a:t>
            </a:r>
            <a:endParaRPr lang="id-ID" sz="4800" dirty="0"/>
          </a:p>
        </p:txBody>
      </p:sp>
    </p:spTree>
    <p:extLst>
      <p:ext uri="{BB962C8B-B14F-4D97-AF65-F5344CB8AC3E}">
        <p14:creationId xmlns="" xmlns:p14="http://schemas.microsoft.com/office/powerpoint/2010/main" val="2476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4840570</TotalTime>
  <Words>421</Words>
  <Application>Microsoft Office PowerPoint</Application>
  <PresentationFormat>On-screen Show (4:3)</PresentationFormat>
  <Paragraphs>153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Equity</vt:lpstr>
      <vt:lpstr>PERSAMAAN DIFFERENSIAL BIASA</vt:lpstr>
      <vt:lpstr>Persamaan Differensial Biasa/PDB (Ordinary Differential Equations/ODE)</vt:lpstr>
      <vt:lpstr>Slide 3</vt:lpstr>
      <vt:lpstr>Orde/Tingkat</vt:lpstr>
      <vt:lpstr>Derajat/Degree</vt:lpstr>
      <vt:lpstr>Slide 6</vt:lpstr>
      <vt:lpstr>Slide 7</vt:lpstr>
      <vt:lpstr>Slide 8</vt:lpstr>
      <vt:lpstr>PD Homogen</vt:lpstr>
      <vt:lpstr>Slide 10</vt:lpstr>
      <vt:lpstr>Slide 11</vt:lpstr>
      <vt:lpstr>Persamaan Differensial Eksak</vt:lpstr>
      <vt:lpstr>Slide 13</vt:lpstr>
      <vt:lpstr>Slide 14</vt:lpstr>
      <vt:lpstr>Slide 15</vt:lpstr>
      <vt:lpstr>Persamaan Differensial Linear</vt:lpstr>
      <vt:lpstr>Persamaan Differensial Bernoulli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ILMU KOMPUTER</dc:title>
  <dc:creator>BBC</dc:creator>
  <cp:lastModifiedBy>axioo</cp:lastModifiedBy>
  <cp:revision>91</cp:revision>
  <dcterms:created xsi:type="dcterms:W3CDTF">2020-09-28T00:34:01Z</dcterms:created>
  <dcterms:modified xsi:type="dcterms:W3CDTF">2020-12-19T10:12:02Z</dcterms:modified>
</cp:coreProperties>
</file>